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26" d="100"/>
          <a:sy n="26" d="100"/>
        </p:scale>
        <p:origin x="-160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12/17/2016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12/17/2016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iming>
    <p:tnLst>
      <p:par>
        <p:cTn id="1" dur="indefinite" restart="never" nodeType="tmRoot"/>
      </p:par>
    </p:tnLst>
  </p:timing>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352800"/>
            <a:ext cx="8534400" cy="3048000"/>
          </a:xfrm>
        </p:spPr>
        <p:txBody>
          <a:bodyPr>
            <a:normAutofit fontScale="77500" lnSpcReduction="20000"/>
          </a:bodyPr>
          <a:lstStyle/>
          <a:p>
            <a:r>
              <a:rPr lang="en-US" sz="4800" b="1" dirty="0" smtClean="0">
                <a:solidFill>
                  <a:schemeClr val="tx1"/>
                </a:solidFill>
              </a:rPr>
              <a:t>Prepared </a:t>
            </a:r>
            <a:r>
              <a:rPr lang="en-US" sz="4800" b="1" dirty="0" err="1" smtClean="0">
                <a:solidFill>
                  <a:schemeClr val="tx1"/>
                </a:solidFill>
              </a:rPr>
              <a:t>bY</a:t>
            </a:r>
            <a:r>
              <a:rPr lang="en-US" sz="4800" b="1" dirty="0" smtClean="0">
                <a:solidFill>
                  <a:schemeClr val="tx1"/>
                </a:solidFill>
              </a:rPr>
              <a:t> :</a:t>
            </a:r>
          </a:p>
          <a:p>
            <a:r>
              <a:rPr lang="en-US" sz="4800" b="1" dirty="0" smtClean="0">
                <a:solidFill>
                  <a:schemeClr val="tx1"/>
                </a:solidFill>
              </a:rPr>
              <a:t>Mohamed </a:t>
            </a:r>
            <a:r>
              <a:rPr lang="en-US" sz="4800" b="1" dirty="0" err="1" smtClean="0">
                <a:solidFill>
                  <a:schemeClr val="tx1"/>
                </a:solidFill>
              </a:rPr>
              <a:t>Rashad</a:t>
            </a:r>
            <a:r>
              <a:rPr lang="en-US" sz="4800" b="1" dirty="0" smtClean="0">
                <a:solidFill>
                  <a:schemeClr val="tx1"/>
                </a:solidFill>
              </a:rPr>
              <a:t> </a:t>
            </a:r>
            <a:r>
              <a:rPr lang="en-US" sz="4800" b="1" dirty="0" err="1" smtClean="0">
                <a:solidFill>
                  <a:schemeClr val="tx1"/>
                </a:solidFill>
              </a:rPr>
              <a:t>Fouad</a:t>
            </a:r>
            <a:endParaRPr lang="en-US" sz="4800" b="1" dirty="0" smtClean="0">
              <a:solidFill>
                <a:schemeClr val="tx1"/>
              </a:solidFill>
            </a:endParaRPr>
          </a:p>
          <a:p>
            <a:r>
              <a:rPr lang="en-US" sz="4800" b="1" dirty="0" smtClean="0">
                <a:solidFill>
                  <a:schemeClr val="tx1"/>
                </a:solidFill>
              </a:rPr>
              <a:t>Supervised By :</a:t>
            </a:r>
          </a:p>
          <a:p>
            <a:r>
              <a:rPr lang="en-US" sz="4800" b="1" dirty="0" err="1" smtClean="0">
                <a:solidFill>
                  <a:schemeClr val="tx1"/>
                </a:solidFill>
              </a:rPr>
              <a:t>Assis,Prof,Dr</a:t>
            </a:r>
            <a:r>
              <a:rPr lang="en-US" sz="4800" b="1" dirty="0" smtClean="0">
                <a:solidFill>
                  <a:schemeClr val="tx1"/>
                </a:solidFill>
              </a:rPr>
              <a:t> : </a:t>
            </a:r>
            <a:r>
              <a:rPr lang="en-US" sz="4800" b="1" dirty="0" err="1" smtClean="0">
                <a:solidFill>
                  <a:schemeClr val="tx1"/>
                </a:solidFill>
              </a:rPr>
              <a:t>ZeinabHussien</a:t>
            </a:r>
            <a:endParaRPr lang="en-US" sz="4800" b="1" dirty="0" smtClean="0">
              <a:solidFill>
                <a:schemeClr val="tx1"/>
              </a:solidFill>
            </a:endParaRPr>
          </a:p>
          <a:p>
            <a:endParaRPr lang="ar-EG" dirty="0"/>
          </a:p>
        </p:txBody>
      </p:sp>
      <p:sp>
        <p:nvSpPr>
          <p:cNvPr id="2" name="Title 1"/>
          <p:cNvSpPr>
            <a:spLocks noGrp="1"/>
          </p:cNvSpPr>
          <p:nvPr>
            <p:ph type="ctrTitle"/>
          </p:nvPr>
        </p:nvSpPr>
        <p:spPr/>
        <p:txBody>
          <a:bodyPr>
            <a:normAutofit fontScale="90000"/>
          </a:bodyPr>
          <a:lstStyle/>
          <a:p>
            <a:r>
              <a:rPr lang="en-US" b="1" dirty="0" smtClean="0"/>
              <a:t>Scope of critical care nursing practice</a:t>
            </a:r>
            <a:r>
              <a:rPr lang="en-US" dirty="0" smtClean="0"/>
              <a:t/>
            </a:r>
            <a:br>
              <a:rPr lang="en-US" dirty="0" smtClean="0"/>
            </a:br>
            <a:endParaRPr lang="ar-EG"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Icu</a:t>
            </a:r>
            <a:r>
              <a:rPr lang="en-US" b="1" dirty="0" smtClean="0"/>
              <a:t> psychosis</a:t>
            </a:r>
            <a:r>
              <a:rPr lang="en-US" dirty="0" smtClean="0"/>
              <a:t> </a:t>
            </a:r>
            <a:br>
              <a:rPr lang="en-US" dirty="0" smtClean="0"/>
            </a:br>
            <a:endParaRPr lang="ar-EG" dirty="0"/>
          </a:p>
        </p:txBody>
      </p:sp>
      <p:sp>
        <p:nvSpPr>
          <p:cNvPr id="3" name="Content Placeholder 2"/>
          <p:cNvSpPr>
            <a:spLocks noGrp="1"/>
          </p:cNvSpPr>
          <p:nvPr>
            <p:ph sz="quarter" idx="1"/>
          </p:nvPr>
        </p:nvSpPr>
        <p:spPr/>
        <p:txBody>
          <a:bodyPr>
            <a:normAutofit/>
          </a:bodyPr>
          <a:lstStyle/>
          <a:p>
            <a:r>
              <a:rPr lang="en-US" dirty="0" smtClean="0"/>
              <a:t>Is a documented disorder experienced by patients  in an intensive care patients are unable to sleep at night , anxiety , the condition has been formally defined as ( acute brain syndrome ) involving intellectual functioning which occur in patients who are being treated within a critical care unit sensory deprivation – being put in room that often has no windows , and is away from family and friends , sleep deprivation and unfamiliar people . </a:t>
            </a:r>
          </a:p>
          <a:p>
            <a:endParaRPr lang="ar-EG"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the symptoms of ICU psychosis</a:t>
            </a:r>
            <a:endParaRPr lang="ar-EG" dirty="0"/>
          </a:p>
        </p:txBody>
      </p:sp>
      <p:sp>
        <p:nvSpPr>
          <p:cNvPr id="3" name="Content Placeholder 2"/>
          <p:cNvSpPr>
            <a:spLocks noGrp="1"/>
          </p:cNvSpPr>
          <p:nvPr>
            <p:ph sz="quarter" idx="1"/>
          </p:nvPr>
        </p:nvSpPr>
        <p:spPr/>
        <p:txBody>
          <a:bodyPr>
            <a:normAutofit/>
          </a:bodyPr>
          <a:lstStyle/>
          <a:p>
            <a:pPr rtl="1"/>
            <a:endParaRPr lang="en-US" dirty="0" smtClean="0"/>
          </a:p>
          <a:p>
            <a:pPr rtl="1"/>
            <a:r>
              <a:rPr lang="en-US" dirty="0" smtClean="0"/>
              <a:t>Extreme excitement , anxiety restlessness . hearing voices . clouding of  consciousness , hallucinations , nightmares , paranoia , disorientation , agitation , delusions , disturbance of consciousness which include aggressive or passive behavior – The symptoms vary greatly from patient to patient .</a:t>
            </a:r>
          </a:p>
          <a:p>
            <a:endParaRPr lang="ar-EG"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Hospitals are taking action to reduce ICU psychosis through the following : </a:t>
            </a:r>
            <a:r>
              <a:rPr lang="en-US" dirty="0" smtClean="0"/>
              <a:t/>
            </a:r>
            <a:br>
              <a:rPr lang="en-US" dirty="0" smtClean="0"/>
            </a:br>
            <a:endParaRPr lang="ar-EG" dirty="0"/>
          </a:p>
        </p:txBody>
      </p:sp>
      <p:sp>
        <p:nvSpPr>
          <p:cNvPr id="3" name="Content Placeholder 2"/>
          <p:cNvSpPr>
            <a:spLocks noGrp="1"/>
          </p:cNvSpPr>
          <p:nvPr>
            <p:ph sz="quarter" idx="1"/>
          </p:nvPr>
        </p:nvSpPr>
        <p:spPr/>
        <p:txBody>
          <a:bodyPr>
            <a:normAutofit lnSpcReduction="10000"/>
          </a:bodyPr>
          <a:lstStyle/>
          <a:p>
            <a:pPr rtl="1"/>
            <a:r>
              <a:rPr lang="en-US" dirty="0" smtClean="0"/>
              <a:t>Family </a:t>
            </a:r>
            <a:r>
              <a:rPr lang="en-US" dirty="0" smtClean="0"/>
              <a:t>visiting - minimized shift changes of the nursing staff </a:t>
            </a:r>
          </a:p>
          <a:p>
            <a:pPr rtl="1"/>
            <a:r>
              <a:rPr lang="en-US" dirty="0" smtClean="0"/>
              <a:t>Relaxation techniques ( hearing music , Koran , praying ) </a:t>
            </a:r>
          </a:p>
          <a:p>
            <a:pPr rtl="1"/>
            <a:r>
              <a:rPr lang="en-US" dirty="0" smtClean="0"/>
              <a:t>Patients who are less anxious have less need for sedation . over sedated Patients or patients experiencing unexpected side effects or complications from medical treatments or procedures will probably have an increase in the hospital length of stay and an increase in their hospital bills .</a:t>
            </a:r>
          </a:p>
          <a:p>
            <a:endParaRPr lang="ar-EG"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Delirium :</a:t>
            </a:r>
            <a:r>
              <a:rPr lang="en-US" dirty="0" smtClean="0"/>
              <a:t/>
            </a:r>
            <a:br>
              <a:rPr lang="en-US" dirty="0" smtClean="0"/>
            </a:br>
            <a:endParaRPr lang="ar-EG" dirty="0"/>
          </a:p>
        </p:txBody>
      </p:sp>
      <p:sp>
        <p:nvSpPr>
          <p:cNvPr id="3" name="Content Placeholder 2"/>
          <p:cNvSpPr>
            <a:spLocks noGrp="1"/>
          </p:cNvSpPr>
          <p:nvPr>
            <p:ph sz="quarter" idx="1"/>
          </p:nvPr>
        </p:nvSpPr>
        <p:spPr/>
        <p:txBody>
          <a:bodyPr>
            <a:normAutofit fontScale="92500" lnSpcReduction="10000"/>
          </a:bodyPr>
          <a:lstStyle/>
          <a:p>
            <a:pPr rtl="1"/>
            <a:r>
              <a:rPr lang="en-US" dirty="0" smtClean="0"/>
              <a:t>Is </a:t>
            </a:r>
            <a:r>
              <a:rPr lang="en-US" dirty="0" smtClean="0"/>
              <a:t>defined as an acute , reversible organic mental syndrome . </a:t>
            </a:r>
          </a:p>
          <a:p>
            <a:pPr rtl="1"/>
            <a:r>
              <a:rPr lang="en-US" dirty="0" smtClean="0"/>
              <a:t>Disturbance in mental status , nighttime disorientation , agitation , or insomnia  .</a:t>
            </a:r>
          </a:p>
          <a:p>
            <a:pPr rtl="1"/>
            <a:r>
              <a:rPr lang="en-US" b="1" dirty="0" smtClean="0"/>
              <a:t>Care plan for minimizing factors that contribute to Delirium </a:t>
            </a:r>
            <a:endParaRPr lang="en-US" dirty="0" smtClean="0"/>
          </a:p>
          <a:p>
            <a:pPr rtl="1"/>
            <a:r>
              <a:rPr lang="en-US" dirty="0" smtClean="0"/>
              <a:t>1- Sleep disruption : minimize noise .</a:t>
            </a:r>
          </a:p>
          <a:p>
            <a:pPr rtl="1"/>
            <a:r>
              <a:rPr lang="en-US" dirty="0" smtClean="0"/>
              <a:t>2- Noise : minimize conversation among staff at the bedside .</a:t>
            </a:r>
          </a:p>
          <a:p>
            <a:pPr rtl="1"/>
            <a:r>
              <a:rPr lang="en-US" dirty="0" smtClean="0"/>
              <a:t>3-Ineffective communication : avoid terminology net familiar to the patient - encourage rational believes .</a:t>
            </a:r>
          </a:p>
          <a:p>
            <a:endParaRPr lang="ar-EG"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sz="quarter" idx="1"/>
          </p:nvPr>
        </p:nvSpPr>
        <p:spPr/>
        <p:txBody>
          <a:bodyPr/>
          <a:lstStyle/>
          <a:p>
            <a:pPr rtl="1"/>
            <a:r>
              <a:rPr lang="en-US" dirty="0" smtClean="0"/>
              <a:t>4- Disorientation : time - orientating devices .</a:t>
            </a:r>
          </a:p>
          <a:p>
            <a:pPr rtl="1"/>
            <a:r>
              <a:rPr lang="en-US" dirty="0" smtClean="0"/>
              <a:t>5- Pain : encourage normal bowel and bladder function .</a:t>
            </a:r>
          </a:p>
          <a:p>
            <a:pPr rtl="1"/>
            <a:r>
              <a:rPr lang="en-US" dirty="0" smtClean="0"/>
              <a:t>6- Disordered cognitive : which includes alteration in perception .</a:t>
            </a:r>
          </a:p>
          <a:p>
            <a:pPr rtl="1"/>
            <a:r>
              <a:rPr lang="en-US" dirty="0" smtClean="0"/>
              <a:t>Thinking and memory , dysfunction of the autonomic nervous system .</a:t>
            </a:r>
          </a:p>
          <a:p>
            <a:endParaRPr lang="ar-EG"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may lead to development of acute confusion or Delirium </a:t>
            </a:r>
            <a:r>
              <a:rPr lang="en-US" dirty="0" smtClean="0"/>
              <a:t/>
            </a:r>
            <a:br>
              <a:rPr lang="en-US" dirty="0" smtClean="0"/>
            </a:br>
            <a:endParaRPr lang="ar-EG" dirty="0"/>
          </a:p>
        </p:txBody>
      </p:sp>
      <p:sp>
        <p:nvSpPr>
          <p:cNvPr id="3" name="Content Placeholder 2"/>
          <p:cNvSpPr>
            <a:spLocks noGrp="1"/>
          </p:cNvSpPr>
          <p:nvPr>
            <p:ph sz="quarter" idx="1"/>
          </p:nvPr>
        </p:nvSpPr>
        <p:spPr/>
        <p:txBody>
          <a:bodyPr/>
          <a:lstStyle/>
          <a:p>
            <a:r>
              <a:rPr lang="en-US" dirty="0" smtClean="0"/>
              <a:t>Fluid and electrolyte disturbances - dehydration - hypocalcaemia - </a:t>
            </a:r>
            <a:r>
              <a:rPr lang="en-US" dirty="0" err="1" smtClean="0"/>
              <a:t>hypokalemia</a:t>
            </a:r>
            <a:r>
              <a:rPr lang="en-US" dirty="0" smtClean="0"/>
              <a:t> - abnormal sodium level - low serum albumin - high blood urea nitrogen - elevated </a:t>
            </a:r>
            <a:r>
              <a:rPr lang="en-US" dirty="0" err="1" smtClean="0"/>
              <a:t>creatinine</a:t>
            </a:r>
            <a:r>
              <a:rPr lang="en-US" dirty="0" smtClean="0"/>
              <a:t> - </a:t>
            </a:r>
            <a:r>
              <a:rPr lang="en-US" dirty="0" err="1" smtClean="0"/>
              <a:t>proteinuria</a:t>
            </a:r>
            <a:r>
              <a:rPr lang="en-US" dirty="0" smtClean="0"/>
              <a:t> - chronic renal failure - pain - low BP - cardiovascular disease - elevated </a:t>
            </a:r>
            <a:r>
              <a:rPr lang="en-US" dirty="0" err="1" smtClean="0"/>
              <a:t>prothrombin</a:t>
            </a:r>
            <a:r>
              <a:rPr lang="en-US" dirty="0" smtClean="0"/>
              <a:t> time - abnormal arterial blood gases -respiratory  hypoxia - metabolic disturbances - abnormal blood glucose </a:t>
            </a:r>
          </a:p>
          <a:p>
            <a:endParaRPr lang="ar-EG"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sz="quarter" idx="1"/>
          </p:nvPr>
        </p:nvSpPr>
        <p:spPr/>
        <p:txBody>
          <a:bodyPr/>
          <a:lstStyle/>
          <a:p>
            <a:r>
              <a:rPr lang="en-US" dirty="0" smtClean="0"/>
              <a:t>Fluid and electrolyte disturbances - dehydration - hypocalcaemia - </a:t>
            </a:r>
            <a:r>
              <a:rPr lang="en-US" dirty="0" err="1" smtClean="0"/>
              <a:t>hypokalemia</a:t>
            </a:r>
            <a:r>
              <a:rPr lang="en-US" dirty="0" smtClean="0"/>
              <a:t> - abnormal sodium level - low serum albumin - high blood urea nitrogen - elevated </a:t>
            </a:r>
            <a:r>
              <a:rPr lang="en-US" dirty="0" err="1" smtClean="0"/>
              <a:t>creatinine</a:t>
            </a:r>
            <a:r>
              <a:rPr lang="en-US" dirty="0" smtClean="0"/>
              <a:t> - </a:t>
            </a:r>
            <a:r>
              <a:rPr lang="en-US" dirty="0" err="1" smtClean="0"/>
              <a:t>proteinuria</a:t>
            </a:r>
            <a:r>
              <a:rPr lang="en-US" dirty="0" smtClean="0"/>
              <a:t> - chronic renal failure - pain - low BP - cardiovascular disease - elevated </a:t>
            </a:r>
            <a:r>
              <a:rPr lang="en-US" dirty="0" err="1" smtClean="0"/>
              <a:t>prothrombin</a:t>
            </a:r>
            <a:r>
              <a:rPr lang="en-US" dirty="0" smtClean="0"/>
              <a:t> time - abnormal arterial blood gases -respiratory  hypoxia - metabolic disturbances - abnormal blood glucose </a:t>
            </a:r>
          </a:p>
          <a:p>
            <a:endParaRPr lang="ar-EG"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 Lines</a:t>
            </a:r>
            <a:endParaRPr lang="ar-EG" dirty="0"/>
          </a:p>
        </p:txBody>
      </p:sp>
      <p:sp>
        <p:nvSpPr>
          <p:cNvPr id="3" name="Content Placeholder 2"/>
          <p:cNvSpPr>
            <a:spLocks noGrp="1"/>
          </p:cNvSpPr>
          <p:nvPr>
            <p:ph sz="quarter" idx="1"/>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b="1" dirty="0" smtClean="0"/>
              <a:t> 	Definition of critical care nursing </a:t>
            </a:r>
            <a:r>
              <a:rPr lang="en-US" b="1" dirty="0" smtClean="0"/>
              <a:t>practice</a:t>
            </a:r>
          </a:p>
          <a:p>
            <a:r>
              <a:rPr lang="en-US" b="1" dirty="0" smtClean="0"/>
              <a:t>Definition of Critical Care Nurse </a:t>
            </a:r>
            <a:r>
              <a:rPr lang="en-US" b="1" dirty="0" smtClean="0"/>
              <a:t>. </a:t>
            </a:r>
            <a:r>
              <a:rPr lang="en-US" dirty="0" smtClean="0"/>
              <a:t> </a:t>
            </a:r>
          </a:p>
          <a:p>
            <a:pPr rtl="1">
              <a:buNone/>
            </a:pPr>
            <a:r>
              <a:rPr lang="ar-EG" b="1" dirty="0" smtClean="0"/>
              <a:t>0</a:t>
            </a:r>
            <a:r>
              <a:rPr lang="en-US" b="1" dirty="0" smtClean="0"/>
              <a:t>Legal </a:t>
            </a:r>
            <a:r>
              <a:rPr lang="en-US" b="1" dirty="0" smtClean="0"/>
              <a:t>critical care nursing duties </a:t>
            </a:r>
            <a:endParaRPr lang="en-US" dirty="0" smtClean="0"/>
          </a:p>
          <a:p>
            <a:r>
              <a:rPr lang="en-US" b="1" dirty="0" err="1" smtClean="0"/>
              <a:t>Icu</a:t>
            </a:r>
            <a:r>
              <a:rPr lang="en-US" b="1" dirty="0" smtClean="0"/>
              <a:t> psychosis</a:t>
            </a:r>
            <a:r>
              <a:rPr lang="en-US" dirty="0" smtClean="0"/>
              <a:t> </a:t>
            </a:r>
          </a:p>
          <a:p>
            <a:pPr rtl="1"/>
            <a:r>
              <a:rPr lang="en-US" dirty="0" smtClean="0">
                <a:solidFill>
                  <a:schemeClr val="tx1">
                    <a:lumMod val="95000"/>
                    <a:lumOff val="5000"/>
                  </a:schemeClr>
                </a:solidFill>
              </a:rPr>
              <a:t>Identify delirium at ICU .</a:t>
            </a:r>
          </a:p>
          <a:p>
            <a:pPr rtl="1"/>
            <a:r>
              <a:rPr lang="en-US" dirty="0" smtClean="0">
                <a:solidFill>
                  <a:schemeClr val="tx1">
                    <a:lumMod val="95000"/>
                    <a:lumOff val="5000"/>
                  </a:schemeClr>
                </a:solidFill>
              </a:rPr>
              <a:t>define </a:t>
            </a:r>
            <a:r>
              <a:rPr lang="en-US" dirty="0" smtClean="0">
                <a:solidFill>
                  <a:schemeClr val="tx1">
                    <a:lumMod val="95000"/>
                    <a:lumOff val="5000"/>
                  </a:schemeClr>
                </a:solidFill>
              </a:rPr>
              <a:t>what is the meaning of ICU psychosis .</a:t>
            </a:r>
          </a:p>
          <a:p>
            <a:pPr rtl="1"/>
            <a:r>
              <a:rPr lang="en-US" dirty="0" smtClean="0">
                <a:solidFill>
                  <a:schemeClr val="tx1">
                    <a:lumMod val="95000"/>
                    <a:lumOff val="5000"/>
                  </a:schemeClr>
                </a:solidFill>
              </a:rPr>
              <a:t>- </a:t>
            </a:r>
            <a:r>
              <a:rPr lang="en-US" dirty="0" smtClean="0">
                <a:solidFill>
                  <a:schemeClr val="tx1">
                    <a:lumMod val="95000"/>
                    <a:lumOff val="5000"/>
                  </a:schemeClr>
                </a:solidFill>
              </a:rPr>
              <a:t>discuss the nursing intervention to minimize delirium at ICU </a:t>
            </a:r>
            <a:r>
              <a:rPr lang="en-US" dirty="0" smtClean="0"/>
              <a:t>.</a:t>
            </a:r>
          </a:p>
          <a:p>
            <a:endParaRPr lang="en-US" dirty="0" smtClean="0"/>
          </a:p>
          <a:p>
            <a:endParaRPr lang="en-US" dirty="0" smtClean="0"/>
          </a:p>
          <a:p>
            <a:endParaRPr lang="ar-EG"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Definition of critical care nursing practice</a:t>
            </a:r>
            <a:r>
              <a:rPr lang="en-US" dirty="0" smtClean="0"/>
              <a:t/>
            </a:r>
            <a:br>
              <a:rPr lang="en-US" dirty="0" smtClean="0"/>
            </a:br>
            <a:endParaRPr lang="ar-EG" dirty="0"/>
          </a:p>
        </p:txBody>
      </p:sp>
      <p:sp>
        <p:nvSpPr>
          <p:cNvPr id="3" name="Content Placeholder 2"/>
          <p:cNvSpPr>
            <a:spLocks noGrp="1"/>
          </p:cNvSpPr>
          <p:nvPr>
            <p:ph sz="quarter" idx="1"/>
          </p:nvPr>
        </p:nvSpPr>
        <p:spPr/>
        <p:txBody>
          <a:bodyPr/>
          <a:lstStyle/>
          <a:p>
            <a:r>
              <a:rPr lang="en-US" dirty="0" smtClean="0"/>
              <a:t>The American Association of critical Care Nurses ( AACN) define the  critically ill patient as the following : the critically  ill patient is characterized by the presence of actual or potential health problems – And the patient are in need for continuous observation and intervention for his health condition and for prevention of complications .</a:t>
            </a:r>
          </a:p>
          <a:p>
            <a:endParaRPr lang="ar-EG"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sz="quarter" idx="1"/>
          </p:nvPr>
        </p:nvSpPr>
        <p:spPr/>
        <p:txBody>
          <a:bodyPr>
            <a:normAutofit/>
          </a:bodyPr>
          <a:lstStyle/>
          <a:p>
            <a:pPr rtl="1"/>
            <a:r>
              <a:rPr lang="en-US" dirty="0" smtClean="0"/>
              <a:t>For these reasons the patient are in need for the basic physiological needs ( air – nutrition and </a:t>
            </a:r>
            <a:r>
              <a:rPr lang="en-US" dirty="0" err="1" smtClean="0"/>
              <a:t>elemenation</a:t>
            </a:r>
            <a:r>
              <a:rPr lang="en-US" dirty="0" smtClean="0"/>
              <a:t> ) and non  physiological needs </a:t>
            </a:r>
          </a:p>
          <a:p>
            <a:pPr rtl="1"/>
            <a:r>
              <a:rPr lang="en-US" dirty="0" smtClean="0"/>
              <a:t>Non -  physiological needs may include : social ( for improving the patient's  self – </a:t>
            </a:r>
            <a:r>
              <a:rPr lang="en-US" dirty="0" err="1" smtClean="0"/>
              <a:t>esstem</a:t>
            </a:r>
            <a:r>
              <a:rPr lang="en-US" dirty="0" smtClean="0"/>
              <a:t> and interaction between the health team and the patient's also family , spiritual and  physiological needs to avoid stresses related to the sounds of the high voice of the health team or alarm of machines .</a:t>
            </a:r>
          </a:p>
          <a:p>
            <a:endParaRPr lang="ar-EG"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t>
            </a:r>
            <a:br>
              <a:rPr lang="en-US" dirty="0" smtClean="0"/>
            </a:br>
            <a:r>
              <a:rPr lang="en-US" b="1" dirty="0" smtClean="0"/>
              <a:t>Definition of Critical Care Nurse : </a:t>
            </a:r>
            <a:r>
              <a:rPr lang="en-US" dirty="0" smtClean="0"/>
              <a:t/>
            </a:r>
            <a:br>
              <a:rPr lang="en-US" dirty="0" smtClean="0"/>
            </a:br>
            <a:endParaRPr lang="ar-EG" dirty="0"/>
          </a:p>
        </p:txBody>
      </p:sp>
      <p:sp>
        <p:nvSpPr>
          <p:cNvPr id="3" name="Content Placeholder 2"/>
          <p:cNvSpPr>
            <a:spLocks noGrp="1"/>
          </p:cNvSpPr>
          <p:nvPr>
            <p:ph sz="quarter" idx="1"/>
          </p:nvPr>
        </p:nvSpPr>
        <p:spPr/>
        <p:txBody>
          <a:bodyPr>
            <a:normAutofit/>
          </a:bodyPr>
          <a:lstStyle/>
          <a:p>
            <a:pPr rtl="1"/>
            <a:r>
              <a:rPr lang="en-US" dirty="0" smtClean="0"/>
              <a:t>Is a licensed professional is responsible for assessment . clinical judgment , immediate , early  intervention in problems .</a:t>
            </a:r>
          </a:p>
          <a:p>
            <a:pPr rtl="1"/>
            <a:r>
              <a:rPr lang="en-US" dirty="0" smtClean="0"/>
              <a:t>Must be based on a sound understanding of anatomy and physiology and follow up care for all critically ill patients – the application of this knowledge requires skills in clinical assessment and </a:t>
            </a:r>
            <a:r>
              <a:rPr lang="en-US" dirty="0" err="1" smtClean="0"/>
              <a:t>appropritate</a:t>
            </a:r>
            <a:r>
              <a:rPr lang="en-US" dirty="0" smtClean="0"/>
              <a:t> nursing and technological intervention .</a:t>
            </a:r>
          </a:p>
          <a:p>
            <a:endParaRPr lang="ar-EG"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sz="quarter" idx="1"/>
          </p:nvPr>
        </p:nvSpPr>
        <p:spPr/>
        <p:txBody>
          <a:bodyPr>
            <a:normAutofit fontScale="92500" lnSpcReduction="10000"/>
          </a:bodyPr>
          <a:lstStyle/>
          <a:p>
            <a:pPr rtl="1"/>
            <a:r>
              <a:rPr lang="en-US" dirty="0" smtClean="0"/>
              <a:t>The critical care nurse must be skillful for using observing the emergency  equipments , machines and tubes .</a:t>
            </a:r>
          </a:p>
          <a:p>
            <a:pPr rtl="1"/>
            <a:r>
              <a:rPr lang="en-US" dirty="0" smtClean="0"/>
              <a:t>Legal and Ethical Issues in Critical Care the practice of the professional nursing must be based on the legal rules with human responsibilities and related to patient's health problems  the nurse has an obligation to provide continues observation and nursing intervention based on knowledge's and skills . These duties involve a higher standard of care and the courts are applying the professional malpractice nursing negligence punishments .</a:t>
            </a:r>
          </a:p>
          <a:p>
            <a:endParaRPr lang="ar-EG"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sz="quarter" idx="1"/>
          </p:nvPr>
        </p:nvSpPr>
        <p:spPr/>
        <p:txBody>
          <a:bodyPr>
            <a:normAutofit fontScale="92500" lnSpcReduction="20000"/>
          </a:bodyPr>
          <a:lstStyle/>
          <a:p>
            <a:pPr rtl="1"/>
            <a:r>
              <a:rPr lang="en-US" dirty="0" smtClean="0"/>
              <a:t>Negligence : is the failure to meet an ordinary standard of car . resulting in injury to the patient .</a:t>
            </a:r>
          </a:p>
          <a:p>
            <a:pPr rtl="1"/>
            <a:r>
              <a:rPr lang="en-US" dirty="0" smtClean="0"/>
              <a:t>Malpractice : is a negligence of a duty or standard of care failure for clinical procedure which lead to harm for the patient's condition .</a:t>
            </a:r>
          </a:p>
          <a:p>
            <a:pPr rtl="1"/>
            <a:r>
              <a:rPr lang="en-US" dirty="0" smtClean="0"/>
              <a:t>  </a:t>
            </a:r>
          </a:p>
          <a:p>
            <a:pPr rtl="1"/>
            <a:r>
              <a:rPr lang="en-US" b="1" dirty="0" smtClean="0"/>
              <a:t>Examples of critical care nursing actions in negligence laws .</a:t>
            </a:r>
            <a:endParaRPr lang="en-US" dirty="0" smtClean="0"/>
          </a:p>
          <a:p>
            <a:pPr rtl="1"/>
            <a:r>
              <a:rPr lang="en-US" dirty="0" smtClean="0"/>
              <a:t>- Neglect to inform the doctor about the patient's health status .</a:t>
            </a:r>
          </a:p>
          <a:p>
            <a:pPr rtl="1"/>
            <a:r>
              <a:rPr lang="en-US" dirty="0" smtClean="0"/>
              <a:t>- Neglect to follow up the patient's condition . Neglect to apply the protocol of treatment for the patient's condition according to the hospital protocol .</a:t>
            </a:r>
          </a:p>
          <a:p>
            <a:endParaRPr lang="ar-EG"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sz="quarter" idx="1"/>
          </p:nvPr>
        </p:nvSpPr>
        <p:spPr/>
        <p:txBody>
          <a:bodyPr/>
          <a:lstStyle/>
          <a:p>
            <a:pPr rtl="1"/>
            <a:r>
              <a:rPr lang="en-US" dirty="0" smtClean="0"/>
              <a:t>- Neglect the clinical assessment for the patient's condition Neglect to respond for the machine's alarms – Neglect to maintain accurate time . complete medical record </a:t>
            </a:r>
          </a:p>
          <a:p>
            <a:pPr rtl="1"/>
            <a:r>
              <a:rPr lang="en-US" dirty="0" smtClean="0"/>
              <a:t>- Neglect out the patient's treatment and evaluate the results of treatment .</a:t>
            </a:r>
          </a:p>
          <a:p>
            <a:pPr rtl="1"/>
            <a:r>
              <a:rPr lang="en-US" dirty="0" smtClean="0"/>
              <a:t>- Failure to use safe the equipment's connected with the patient .</a:t>
            </a:r>
          </a:p>
          <a:p>
            <a:endParaRPr lang="ar-EG"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sz="quarter" idx="1"/>
          </p:nvPr>
        </p:nvSpPr>
        <p:spPr/>
        <p:txBody>
          <a:bodyPr>
            <a:normAutofit fontScale="85000" lnSpcReduction="10000"/>
          </a:bodyPr>
          <a:lstStyle/>
          <a:p>
            <a:pPr rtl="1"/>
            <a:r>
              <a:rPr lang="en-US" b="1" dirty="0" smtClean="0"/>
              <a:t>To avoid critical care nursing practice negligence </a:t>
            </a:r>
            <a:endParaRPr lang="en-US" dirty="0" smtClean="0"/>
          </a:p>
          <a:p>
            <a:pPr rtl="1"/>
            <a:r>
              <a:rPr lang="en-US" dirty="0" smtClean="0"/>
              <a:t>It is common nursing practice to which and document the procedure.</a:t>
            </a:r>
          </a:p>
          <a:p>
            <a:pPr rtl="1"/>
            <a:r>
              <a:rPr lang="en-US" dirty="0" smtClean="0"/>
              <a:t>Written permission given by patient to receive treatment or by his family if he was unconscious or mentally ill or a child .</a:t>
            </a:r>
          </a:p>
          <a:p>
            <a:pPr rtl="1"/>
            <a:r>
              <a:rPr lang="en-US" dirty="0" smtClean="0"/>
              <a:t> </a:t>
            </a:r>
          </a:p>
          <a:p>
            <a:pPr rtl="1"/>
            <a:r>
              <a:rPr lang="en-US" dirty="0" smtClean="0"/>
              <a:t> </a:t>
            </a:r>
          </a:p>
          <a:p>
            <a:pPr rtl="1"/>
            <a:r>
              <a:rPr lang="en-US" b="1" dirty="0" smtClean="0"/>
              <a:t>Legal critical care nursing duties </a:t>
            </a:r>
            <a:endParaRPr lang="en-US" dirty="0" smtClean="0"/>
          </a:p>
          <a:p>
            <a:pPr rtl="1"/>
            <a:r>
              <a:rPr lang="en-US" dirty="0" smtClean="0"/>
              <a:t>Observation – Assessment – Reporting – Planning , implementation and evaluation – Resending to changes – Carrying out orders – Keep the patient safety – Follow hospital policies and procedures – Record and document .</a:t>
            </a:r>
          </a:p>
          <a:p>
            <a:endParaRPr lang="ar-EG"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40</TotalTime>
  <Words>930</Words>
  <Application>Microsoft Office PowerPoint</Application>
  <PresentationFormat>On-screen Show (4:3)</PresentationFormat>
  <Paragraphs>62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Scope of critical care nursing practice </vt:lpstr>
      <vt:lpstr>Out Lines</vt:lpstr>
      <vt:lpstr>Definition of critical care nursing practice </vt:lpstr>
      <vt:lpstr>Slide 4</vt:lpstr>
      <vt:lpstr>  Definition of Critical Care Nurse :  </vt:lpstr>
      <vt:lpstr>Slide 6</vt:lpstr>
      <vt:lpstr>Slide 7</vt:lpstr>
      <vt:lpstr>Slide 8</vt:lpstr>
      <vt:lpstr>Slide 9</vt:lpstr>
      <vt:lpstr>Icu psychosis  </vt:lpstr>
      <vt:lpstr>What are the symptoms of ICU psychosis</vt:lpstr>
      <vt:lpstr>Hospitals are taking action to reduce ICU psychosis through the following :  </vt:lpstr>
      <vt:lpstr>Delirium : </vt:lpstr>
      <vt:lpstr>Slide 14</vt:lpstr>
      <vt:lpstr>Factors may lead to development of acute confusion or Delirium  </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 of critical care nursing practice </dc:title>
  <dc:creator>ahmed</dc:creator>
  <cp:lastModifiedBy>ahmed</cp:lastModifiedBy>
  <cp:revision>6</cp:revision>
  <dcterms:created xsi:type="dcterms:W3CDTF">2006-08-16T00:00:00Z</dcterms:created>
  <dcterms:modified xsi:type="dcterms:W3CDTF">2016-12-17T18:49:46Z</dcterms:modified>
</cp:coreProperties>
</file>